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8"/>
  </p:notesMasterIdLst>
  <p:sldIdLst>
    <p:sldId id="859" r:id="rId2"/>
    <p:sldId id="860" r:id="rId3"/>
    <p:sldId id="861" r:id="rId4"/>
    <p:sldId id="862" r:id="rId5"/>
    <p:sldId id="863" r:id="rId6"/>
    <p:sldId id="864" r:id="rId7"/>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00"/>
    <a:srgbClr val="0000FF"/>
    <a:srgbClr val="39B97A"/>
    <a:srgbClr val="1EB26A"/>
    <a:srgbClr val="E3F2E7"/>
    <a:srgbClr val="8DC369"/>
    <a:srgbClr val="009900"/>
    <a:srgbClr val="62812B"/>
    <a:srgbClr val="A0C83C"/>
    <a:srgbClr val="006C4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3114" autoAdjust="0"/>
    <p:restoredTop sz="94606" autoAdjust="0"/>
  </p:normalViewPr>
  <p:slideViewPr>
    <p:cSldViewPr>
      <p:cViewPr varScale="1">
        <p:scale>
          <a:sx n="111" d="100"/>
          <a:sy n="111" d="100"/>
        </p:scale>
        <p:origin x="618" y="126"/>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2025/9/13</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extLst>
      <p:ext uri="{BB962C8B-B14F-4D97-AF65-F5344CB8AC3E}">
        <p14:creationId xmlns:p14="http://schemas.microsoft.com/office/powerpoint/2010/main" val="2634688607"/>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923330"/>
          </a:xfrm>
        </p:spPr>
        <p:txBody>
          <a:bodyPr wrap="square">
            <a:spAutoFit/>
          </a:bodyPr>
          <a:lstStyle>
            <a:lvl1pPr marL="0" indent="0" algn="just">
              <a:lnSpc>
                <a:spcPct val="150000"/>
              </a:lnSpc>
              <a:spcBef>
                <a:spcPts val="0"/>
              </a:spcBef>
              <a:buFontTx/>
              <a:buNone/>
              <a:tabLst>
                <a:tab pos="5645150" algn="l"/>
                <a:tab pos="9862820" algn="l"/>
              </a:tabLst>
              <a:defRPr sz="36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6" name="文本框 5"/>
          <p:cNvSpPr txBox="1"/>
          <p:nvPr userDrawn="1"/>
        </p:nvSpPr>
        <p:spPr>
          <a:xfrm>
            <a:off x="4295006" y="-27384"/>
            <a:ext cx="7632848"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实验班 英语完形填空与阅读理解 七年级</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2025/9/13</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334327" y="1927107"/>
            <a:ext cx="11523345" cy="1191993"/>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第三部分　提优冲刺篇</a:t>
            </a:r>
            <a:endParaRPr lang="en-US" altLang="zh-CN" sz="5400" dirty="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6" name="文本框 5"/>
          <p:cNvSpPr txBox="1"/>
          <p:nvPr/>
        </p:nvSpPr>
        <p:spPr>
          <a:xfrm>
            <a:off x="334327" y="3223251"/>
            <a:ext cx="11523345" cy="1069845"/>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4800" b="0">
                <a:solidFill>
                  <a:srgbClr val="000000"/>
                </a:solidFill>
                <a:ea typeface="微软雅黑" panose="020B0503020204020204" pitchFamily="34" charset="-122"/>
                <a:cs typeface="Times New Roman" panose="02020603050405020304" pitchFamily="18" charset="0"/>
              </a:rPr>
              <a:t>冲刺训练　</a:t>
            </a:r>
            <a:r>
              <a:rPr lang="en-US" altLang="zh-CN" sz="4800" b="0">
                <a:solidFill>
                  <a:srgbClr val="000000"/>
                </a:solidFill>
                <a:ea typeface="微软雅黑" panose="020B0503020204020204" pitchFamily="34" charset="-122"/>
                <a:cs typeface="Times New Roman" panose="02020603050405020304" pitchFamily="18" charset="0"/>
              </a:rPr>
              <a:t>1</a:t>
            </a:r>
            <a:endParaRPr lang="zh-CN" altLang="en-US" sz="4800" b="0" dirty="0">
              <a:solidFill>
                <a:srgbClr val="000000"/>
              </a:solidFill>
              <a:ea typeface="微软雅黑" panose="020B0503020204020204" pitchFamily="34" charset="-122"/>
              <a:cs typeface="Times New Roman" panose="02020603050405020304" pitchFamily="18"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991791"/>
            <a:ext cx="11485848" cy="923330"/>
          </a:xfrm>
        </p:spPr>
        <p:txBody>
          <a:bodyPr/>
          <a:lstStyle/>
          <a:p>
            <a:pPr hangingPunct="0">
              <a:spcAft>
                <a:spcPts val="0"/>
              </a:spcAft>
              <a:tabLst>
                <a:tab pos="5850890" algn="l"/>
              </a:tabLst>
            </a:pPr>
            <a:r>
              <a:rPr lang="en-US" altLang="zh-CN" smtClean="0">
                <a:solidFill>
                  <a:srgbClr val="00B0F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smtClean="0">
                <a:solidFill>
                  <a:srgbClr val="00B0F0"/>
                </a:solidFill>
                <a:latin typeface="Times New Roman" panose="02020603050405020304" pitchFamily="18" charset="0"/>
                <a:ea typeface="黑体" panose="02010609060101010101" pitchFamily="49" charset="-122"/>
                <a:cs typeface="Times New Roman" panose="02020603050405020304" pitchFamily="18" charset="0"/>
              </a:rPr>
              <a:t>信</a:t>
            </a:r>
            <a:r>
              <a:rPr lang="zh-CN" altLang="zh-CN">
                <a:solidFill>
                  <a:srgbClr val="00B0F0"/>
                </a:solidFill>
                <a:latin typeface="Times New Roman" panose="02020603050405020304" pitchFamily="18" charset="0"/>
                <a:ea typeface="黑体" panose="02010609060101010101" pitchFamily="49" charset="-122"/>
                <a:cs typeface="Times New Roman" panose="02020603050405020304" pitchFamily="18" charset="0"/>
              </a:rPr>
              <a:t>息还原</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8" name="新趋势题型-4字.eps" descr="id:2147500459;FounderCES"/>
          <p:cNvPicPr/>
          <p:nvPr/>
        </p:nvPicPr>
        <p:blipFill>
          <a:blip r:embed="rId2"/>
          <a:stretch>
            <a:fillRect/>
          </a:stretch>
        </p:blipFill>
        <p:spPr>
          <a:xfrm>
            <a:off x="3430910" y="2179013"/>
            <a:ext cx="4764390" cy="573405"/>
          </a:xfrm>
          <a:prstGeom prst="rect">
            <a:avLst/>
          </a:prstGeom>
        </p:spPr>
      </p:pic>
      <p:pic>
        <p:nvPicPr>
          <p:cNvPr id="3" name="图片 2"/>
          <p:cNvPicPr>
            <a:picLocks noChangeAspect="1"/>
          </p:cNvPicPr>
          <p:nvPr/>
        </p:nvPicPr>
        <p:blipFill>
          <a:blip r:embed="rId3">
            <a:clrChange>
              <a:clrFrom>
                <a:srgbClr val="FFFFFF"/>
              </a:clrFrom>
              <a:clrTo>
                <a:srgbClr val="FFFFFF">
                  <a:alpha val="0"/>
                </a:srgbClr>
              </a:clrTo>
            </a:clrChange>
          </a:blip>
          <a:stretch>
            <a:fillRect/>
          </a:stretch>
        </p:blipFill>
        <p:spPr>
          <a:xfrm>
            <a:off x="360854" y="836712"/>
            <a:ext cx="11485848" cy="1221241"/>
          </a:xfrm>
          <a:prstGeom prst="rect">
            <a:avLst/>
          </a:prstGeom>
        </p:spPr>
      </p:pic>
      <p:sp>
        <p:nvSpPr>
          <p:cNvPr id="7" name="内容占位符 1"/>
          <p:cNvSpPr txBox="1">
            <a:spLocks/>
          </p:cNvSpPr>
          <p:nvPr/>
        </p:nvSpPr>
        <p:spPr bwMode="auto">
          <a:xfrm>
            <a:off x="360854" y="2880275"/>
            <a:ext cx="11485848" cy="16491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smtClean="0">
                <a:latin typeface="Times New Roman" panose="02020603050405020304" pitchFamily="18" charset="0"/>
                <a:ea typeface="楷体" panose="02010609060101010101" pitchFamily="49" charset="-122"/>
                <a:cs typeface="Times New Roman" panose="02020603050405020304" pitchFamily="18" charset="0"/>
              </a:rPr>
              <a:t>本文主要介绍了年过七旬的退休教师杨维云在网上直播免费教授成年人拼音的故事。</a:t>
            </a:r>
            <a:endParaRPr lang="zh-CN" altLang="zh-CN" sz="900">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9" name="语篇导航-DA.eps" descr="id:2147487427;FounderCES"/>
          <p:cNvPicPr/>
          <p:nvPr/>
        </p:nvPicPr>
        <p:blipFill>
          <a:blip r:embed="rId4"/>
          <a:stretch>
            <a:fillRect/>
          </a:stretch>
        </p:blipFill>
        <p:spPr>
          <a:xfrm>
            <a:off x="694606" y="3042874"/>
            <a:ext cx="2736304" cy="668653"/>
          </a:xfrm>
          <a:prstGeom prst="rect">
            <a:avLst/>
          </a:prstGeom>
        </p:spPr>
      </p:pic>
      <p:sp>
        <p:nvSpPr>
          <p:cNvPr id="10" name="内容占位符 1"/>
          <p:cNvSpPr txBox="1">
            <a:spLocks/>
          </p:cNvSpPr>
          <p:nvPr/>
        </p:nvSpPr>
        <p:spPr bwMode="auto">
          <a:xfrm>
            <a:off x="360854" y="4555043"/>
            <a:ext cx="11485848" cy="818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r">
              <a:spcAft>
                <a:spcPts val="0"/>
              </a:spcAft>
              <a:tabLst>
                <a:tab pos="585089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福建泉州晋江期末</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22588171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内容占位符 1"/>
          <p:cNvSpPr txBox="1">
            <a:spLocks/>
          </p:cNvSpPr>
          <p:nvPr/>
        </p:nvSpPr>
        <p:spPr bwMode="auto">
          <a:xfrm>
            <a:off x="360854" y="692696"/>
            <a:ext cx="11485848" cy="20412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nSpc>
                <a:spcPct val="130000"/>
              </a:lnSpc>
              <a:spcAft>
                <a:spcPts val="0"/>
              </a:spcAft>
              <a:tabLst>
                <a:tab pos="5850890" algn="l"/>
              </a:tabLst>
            </a:pPr>
            <a:r>
              <a:rPr lang="zh-CN" altLang="zh-CN" sz="28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Yang </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Weiyun is from Anhui and she’s 73 now</a:t>
            </a:r>
            <a:r>
              <a:rPr lang="en-US" altLang="zh-CN" sz="24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She is a good teacher and has taught Chinese in a school for 30 years</a:t>
            </a:r>
            <a:r>
              <a:rPr lang="en-US" altLang="zh-CN" sz="24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But Yang also wanted to do something different</a:t>
            </a:r>
            <a:r>
              <a:rPr lang="en-US" altLang="zh-CN" sz="24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1    </a:t>
            </a:r>
            <a:r>
              <a:rPr lang="zh-CN"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In the live streaming</a:t>
            </a:r>
            <a:r>
              <a:rPr lang="zh-CN"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4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直播</a:t>
            </a:r>
            <a:r>
              <a:rPr lang="zh-CN"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Yang teaches Pinyin, telling people how to read and write</a:t>
            </a:r>
            <a:r>
              <a:rPr lang="en-US" altLang="zh-CN" sz="24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 difference is that her students are adults</a:t>
            </a:r>
            <a:r>
              <a:rPr lang="en-US" altLang="zh-CN" sz="24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12" name="矩形 11"/>
          <p:cNvSpPr/>
          <p:nvPr/>
        </p:nvSpPr>
        <p:spPr>
          <a:xfrm>
            <a:off x="11061783" y="1233897"/>
            <a:ext cx="389850" cy="524567"/>
          </a:xfrm>
          <a:prstGeom prst="rect">
            <a:avLst/>
          </a:prstGeom>
        </p:spPr>
        <p:txBody>
          <a:bodyPr wrap="none">
            <a:spAutoFit/>
          </a:bodyPr>
          <a:lstStyle/>
          <a:p>
            <a:pPr>
              <a:lnSpc>
                <a:spcPct val="130000"/>
              </a:lnSpc>
            </a:pPr>
            <a:r>
              <a:rPr lang="en-US" altLang="zh-CN" sz="2400"/>
              <a:t>E</a:t>
            </a:r>
            <a:endParaRPr lang="zh-CN" altLang="en-US" sz="2400"/>
          </a:p>
        </p:txBody>
      </p:sp>
      <p:sp>
        <p:nvSpPr>
          <p:cNvPr id="9" name="内容占位符 1"/>
          <p:cNvSpPr>
            <a:spLocks noGrp="1"/>
          </p:cNvSpPr>
          <p:nvPr>
            <p:ph idx="1"/>
          </p:nvPr>
        </p:nvSpPr>
        <p:spPr>
          <a:xfrm>
            <a:off x="360854" y="2726783"/>
            <a:ext cx="11485848" cy="2492990"/>
          </a:xfrm>
        </p:spPr>
        <p:txBody>
          <a:bodyPr/>
          <a:lstStyle/>
          <a:p>
            <a:pPr hangingPunct="0">
              <a:lnSpc>
                <a:spcPct val="130000"/>
              </a:lnSpc>
              <a:spcAft>
                <a:spcPts val="0"/>
              </a:spcAft>
              <a:tabLst>
                <a:tab pos="5850890" algn="l"/>
              </a:tabLst>
            </a:pP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sz="24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In May, 2021</a:t>
            </a:r>
            <a:r>
              <a:rPr lang="zh-CN"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she gave free lessons to some kids</a:t>
            </a:r>
            <a:endParaRPr lang="zh-CN" altLang="zh-CN" sz="10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tabLst>
                <a:tab pos="5850890" algn="l"/>
              </a:tabLst>
            </a:pP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sz="24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They were afraid to go to new places</a:t>
            </a:r>
            <a:endParaRPr lang="zh-CN" altLang="zh-CN" sz="10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tabLst>
                <a:tab pos="5850890" algn="l"/>
              </a:tabLst>
            </a:pP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sz="24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She found it difficult to live well in a big city</a:t>
            </a:r>
            <a:endParaRPr lang="zh-CN" altLang="zh-CN" sz="10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tabLst>
                <a:tab pos="5850890" algn="l"/>
              </a:tabLst>
            </a:pP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sz="24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Now she can read Chinese words in Pinyin</a:t>
            </a:r>
            <a:endParaRPr lang="zh-CN" altLang="zh-CN" sz="10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tabLst>
                <a:tab pos="5850890" algn="l"/>
              </a:tabLst>
            </a:pP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sz="24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So she started to teach people by live streaming</a:t>
            </a:r>
            <a:endParaRPr lang="zh-CN" alt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10" name="矩形 9"/>
          <p:cNvSpPr/>
          <p:nvPr/>
        </p:nvSpPr>
        <p:spPr bwMode="auto">
          <a:xfrm>
            <a:off x="351426" y="2837107"/>
            <a:ext cx="11545201" cy="2338208"/>
          </a:xfrm>
          <a:prstGeom prst="rect">
            <a:avLst/>
          </a:prstGeom>
          <a:noFill/>
          <a:ln w="19050" algn="ctr">
            <a:solidFill>
              <a:schemeClr val="tx1"/>
            </a:solidFill>
            <a:miter lim="800000"/>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spAutoFit/>
          </a:bodyPr>
          <a:lstStyle/>
          <a:p>
            <a:pPr algn="just">
              <a:lnSpc>
                <a:spcPct val="130000"/>
              </a:lnSpc>
              <a:spcAft>
                <a:spcPts val="0"/>
              </a:spcAft>
            </a:pPr>
            <a:endParaRPr lang="zh-CN" altLang="en-US" sz="2800" kern="100" dirty="0" smtClean="0">
              <a:solidFill>
                <a:srgbClr val="FF0000"/>
              </a:solidFill>
            </a:endParaRPr>
          </a:p>
        </p:txBody>
      </p:sp>
      <p:sp>
        <p:nvSpPr>
          <p:cNvPr id="11" name="内容占位符 1"/>
          <p:cNvSpPr txBox="1">
            <a:spLocks/>
          </p:cNvSpPr>
          <p:nvPr/>
        </p:nvSpPr>
        <p:spPr bwMode="auto">
          <a:xfrm>
            <a:off x="360854" y="5172803"/>
            <a:ext cx="11485848" cy="14811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nSpc>
                <a:spcPct val="130000"/>
              </a:lnSpc>
              <a:spcAft>
                <a:spcPts val="0"/>
              </a:spcAft>
            </a:pPr>
            <a:r>
              <a:rPr lang="en-US" altLang="zh-CN" sz="24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400"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24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根据后文</a:t>
            </a:r>
            <a:r>
              <a:rPr lang="en-US" altLang="zh-CN" sz="2400"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In the live streaming</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400"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直播</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 Yang teaches Pinyin</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 telling people how to read and write.</a:t>
            </a:r>
            <a:r>
              <a:rPr lang="en-US" altLang="zh-CN" sz="2400"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可知，杨维云通过直播教学，</a:t>
            </a: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E</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项</a:t>
            </a:r>
            <a:r>
              <a:rPr lang="en-US" altLang="zh-CN" sz="2400"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所以她开始通过直播教学</a:t>
            </a:r>
            <a:r>
              <a:rPr lang="en-US" altLang="zh-CN" sz="2400"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符合语境。故选</a:t>
            </a: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E</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7079064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1"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746120"/>
            <a:ext cx="11485848" cy="1678536"/>
          </a:xfrm>
        </p:spPr>
        <p:txBody>
          <a:bodyPr/>
          <a:lstStyle/>
          <a:p>
            <a:pPr indent="914400" hangingPunct="0">
              <a:lnSpc>
                <a:spcPct val="120000"/>
              </a:lnSpc>
              <a:spcAft>
                <a:spcPts val="0"/>
              </a:spcAft>
              <a:tabLst>
                <a:tab pos="5850890" algn="l"/>
              </a:tabLst>
            </a:pPr>
            <a:r>
              <a:rPr lang="en-US" altLang="zh-CN" sz="2200"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2  </a:t>
            </a:r>
            <a:r>
              <a:rPr lang="zh-CN" altLang="zh-CN" sz="22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2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 families of these kids were so poor that most of them couldn’t pay for</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支付</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their schooling</a:t>
            </a:r>
            <a:r>
              <a:rPr lang="en-US" altLang="zh-CN" sz="22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She found that there were also many illiterate</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文盲的</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adults</a:t>
            </a:r>
            <a:r>
              <a:rPr lang="en-US" altLang="zh-CN" sz="22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200"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3</a:t>
            </a:r>
            <a:r>
              <a:rPr lang="zh-CN" altLang="zh-CN" sz="22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because they couldn’t find their way</a:t>
            </a:r>
            <a:r>
              <a:rPr lang="en-US" altLang="zh-CN" sz="22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And they couldn’t teach their children well</a:t>
            </a:r>
            <a:r>
              <a:rPr lang="en-US" altLang="zh-CN" sz="22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So Yang wanted to give them a new start</a:t>
            </a:r>
            <a:r>
              <a:rPr lang="en-US" altLang="zh-CN" sz="220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1583576" y="746062"/>
            <a:ext cx="388248" cy="498598"/>
          </a:xfrm>
          <a:prstGeom prst="rect">
            <a:avLst/>
          </a:prstGeom>
        </p:spPr>
        <p:txBody>
          <a:bodyPr wrap="none">
            <a:spAutoFit/>
          </a:bodyPr>
          <a:lstStyle/>
          <a:p>
            <a:pPr>
              <a:lnSpc>
                <a:spcPct val="120000"/>
              </a:lnSpc>
            </a:pPr>
            <a:r>
              <a:rPr lang="en-US" altLang="zh-CN" sz="2200">
                <a:cs typeface="Times New Roman" panose="02020603050405020304" pitchFamily="18" charset="0"/>
              </a:rPr>
              <a:t>A</a:t>
            </a:r>
            <a:endParaRPr lang="zh-CN" altLang="en-US" sz="2200"/>
          </a:p>
        </p:txBody>
      </p:sp>
      <p:sp>
        <p:nvSpPr>
          <p:cNvPr id="5" name="矩形 4"/>
          <p:cNvSpPr/>
          <p:nvPr/>
        </p:nvSpPr>
        <p:spPr>
          <a:xfrm>
            <a:off x="10159919" y="1150916"/>
            <a:ext cx="372218" cy="498598"/>
          </a:xfrm>
          <a:prstGeom prst="rect">
            <a:avLst/>
          </a:prstGeom>
        </p:spPr>
        <p:txBody>
          <a:bodyPr wrap="none">
            <a:spAutoFit/>
          </a:bodyPr>
          <a:lstStyle/>
          <a:p>
            <a:pPr>
              <a:lnSpc>
                <a:spcPct val="120000"/>
              </a:lnSpc>
            </a:pPr>
            <a:r>
              <a:rPr lang="en-US" altLang="zh-CN" sz="2200"/>
              <a:t>B</a:t>
            </a:r>
            <a:endParaRPr lang="zh-CN" altLang="en-US" sz="2200"/>
          </a:p>
        </p:txBody>
      </p:sp>
      <p:sp>
        <p:nvSpPr>
          <p:cNvPr id="6" name="内容占位符 1"/>
          <p:cNvSpPr txBox="1">
            <a:spLocks/>
          </p:cNvSpPr>
          <p:nvPr/>
        </p:nvSpPr>
        <p:spPr bwMode="auto">
          <a:xfrm>
            <a:off x="360854" y="4515139"/>
            <a:ext cx="11485848" cy="13111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nSpc>
                <a:spcPct val="120000"/>
              </a:lnSpc>
              <a:spcAft>
                <a:spcPts val="0"/>
              </a:spcAft>
            </a:pPr>
            <a:r>
              <a:rPr lang="en-US" altLang="zh-CN" sz="2200" smtClean="0">
                <a:solidFill>
                  <a:srgbClr val="00B0F0"/>
                </a:solidFill>
                <a:latin typeface="Times New Roman" panose="02020603050405020304" pitchFamily="18" charset="0"/>
                <a:ea typeface="宋体" panose="02010600030101010101" pitchFamily="2" charset="-122"/>
              </a:rPr>
              <a:t>2</a:t>
            </a:r>
            <a:r>
              <a:rPr lang="en-US" altLang="zh-CN" sz="2200" smtClean="0">
                <a:solidFill>
                  <a:srgbClr val="00B0F0"/>
                </a:solidFill>
                <a:latin typeface="宋体" panose="02010600030101010101" pitchFamily="2" charset="-122"/>
                <a:cs typeface="Times New Roman" panose="02020603050405020304" pitchFamily="18" charset="0"/>
              </a:rPr>
              <a:t>.</a:t>
            </a:r>
            <a:r>
              <a:rPr lang="en-US" altLang="zh-CN" sz="22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22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根</a:t>
            </a:r>
            <a:r>
              <a:rPr lang="zh-CN" altLang="zh-CN" sz="22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据后文</a:t>
            </a:r>
            <a:r>
              <a:rPr lang="en-US" altLang="zh-CN" sz="2200"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The families of these kids were so poor that most of them couldn’t pay for</a:t>
            </a:r>
            <a:r>
              <a:rPr lang="zh-CN" altLang="zh-CN" sz="22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支付</a:t>
            </a:r>
            <a:r>
              <a:rPr lang="zh-CN" altLang="zh-CN" sz="22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their schooling.</a:t>
            </a:r>
            <a:r>
              <a:rPr lang="en-US" altLang="zh-CN" sz="2200"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可知，杨维云是免费给孩子们上课，</a:t>
            </a:r>
            <a:r>
              <a:rPr lang="en-US" altLang="zh-CN" sz="22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sz="22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项</a:t>
            </a:r>
            <a:r>
              <a:rPr lang="en-US" altLang="zh-CN" sz="2200"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2021</a:t>
            </a:r>
            <a:r>
              <a:rPr lang="zh-CN" altLang="zh-CN" sz="22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年</a:t>
            </a:r>
            <a:r>
              <a:rPr lang="en-US" altLang="zh-CN" sz="22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5</a:t>
            </a:r>
            <a:r>
              <a:rPr lang="zh-CN" altLang="zh-CN" sz="22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月，她给一些孩子免费上课</a:t>
            </a:r>
            <a:r>
              <a:rPr lang="en-US" altLang="zh-CN" sz="2200"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符合语境。故选</a:t>
            </a:r>
            <a:r>
              <a:rPr lang="en-US" altLang="zh-CN" sz="22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sz="22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7" name="内容占位符 1"/>
          <p:cNvSpPr txBox="1">
            <a:spLocks/>
          </p:cNvSpPr>
          <p:nvPr/>
        </p:nvSpPr>
        <p:spPr bwMode="auto">
          <a:xfrm>
            <a:off x="360854" y="5775073"/>
            <a:ext cx="11485848" cy="8660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lnSpc>
                <a:spcPct val="120000"/>
              </a:lnSpc>
              <a:spcAft>
                <a:spcPts val="0"/>
              </a:spcAft>
            </a:pPr>
            <a:r>
              <a:rPr lang="en-US" altLang="zh-CN" sz="2200" smtClean="0">
                <a:solidFill>
                  <a:srgbClr val="00B0F0"/>
                </a:solidFill>
                <a:latin typeface="Times New Roman" panose="02020603050405020304" pitchFamily="18" charset="0"/>
                <a:ea typeface="宋体" panose="02010600030101010101" pitchFamily="2" charset="-122"/>
              </a:rPr>
              <a:t>3</a:t>
            </a:r>
            <a:r>
              <a:rPr lang="en-US" altLang="zh-CN" sz="2200" smtClean="0">
                <a:solidFill>
                  <a:srgbClr val="00B0F0"/>
                </a:solidFill>
                <a:latin typeface="宋体" panose="02010600030101010101" pitchFamily="2" charset="-122"/>
                <a:cs typeface="Times New Roman" panose="02020603050405020304" pitchFamily="18" charset="0"/>
              </a:rPr>
              <a:t>.</a:t>
            </a:r>
            <a:r>
              <a:rPr lang="en-US" altLang="zh-CN" sz="22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22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根据后文</a:t>
            </a:r>
            <a:r>
              <a:rPr lang="en-US" altLang="zh-CN" sz="2200"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because they couldn’t find their way</a:t>
            </a:r>
            <a:r>
              <a:rPr lang="en-US" altLang="zh-CN" sz="2200"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可知，成年人因为找不到路，因此害怕去陌生的地方，</a:t>
            </a:r>
            <a:r>
              <a:rPr lang="en-US" altLang="zh-CN" sz="22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sz="22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项</a:t>
            </a:r>
            <a:r>
              <a:rPr lang="en-US" altLang="zh-CN" sz="2200"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他们害怕去新的地方</a:t>
            </a:r>
            <a:r>
              <a:rPr lang="en-US" altLang="zh-CN" sz="2200"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符合语境。故选</a:t>
            </a:r>
            <a:r>
              <a:rPr lang="en-US" altLang="zh-CN" sz="22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sz="22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8" name="内容占位符 1"/>
          <p:cNvSpPr txBox="1">
            <a:spLocks/>
          </p:cNvSpPr>
          <p:nvPr/>
        </p:nvSpPr>
        <p:spPr bwMode="auto">
          <a:xfrm>
            <a:off x="360854" y="2396015"/>
            <a:ext cx="11485848" cy="20848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lnSpc>
                <a:spcPct val="120000"/>
              </a:lnSpc>
              <a:spcAft>
                <a:spcPts val="0"/>
              </a:spcAft>
              <a:tabLst>
                <a:tab pos="5850890" algn="l"/>
              </a:tabLst>
            </a:pPr>
            <a:r>
              <a:rPr lang="en-US" altLang="zh-CN" sz="2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sz="22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In May, 2021</a:t>
            </a:r>
            <a:r>
              <a:rPr lang="zh-CN" altLang="zh-CN" sz="2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she gave free lessons to some kids</a:t>
            </a:r>
            <a:endParaRPr lang="zh-CN" altLang="zh-CN" sz="2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lnSpc>
                <a:spcPct val="120000"/>
              </a:lnSpc>
              <a:spcAft>
                <a:spcPts val="0"/>
              </a:spcAft>
              <a:tabLst>
                <a:tab pos="5850890" algn="l"/>
              </a:tabLst>
            </a:pPr>
            <a:r>
              <a:rPr lang="en-US" altLang="zh-CN" sz="2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sz="22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They were afraid to go to new places</a:t>
            </a:r>
            <a:endParaRPr lang="zh-CN" altLang="zh-CN" sz="2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lnSpc>
                <a:spcPct val="120000"/>
              </a:lnSpc>
              <a:spcAft>
                <a:spcPts val="0"/>
              </a:spcAft>
              <a:tabLst>
                <a:tab pos="5850890" algn="l"/>
              </a:tabLst>
            </a:pPr>
            <a:r>
              <a:rPr lang="en-US" altLang="zh-CN" sz="2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sz="22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She found it difficult to live well in a big city</a:t>
            </a:r>
            <a:endParaRPr lang="zh-CN" altLang="zh-CN" sz="2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lnSpc>
                <a:spcPct val="120000"/>
              </a:lnSpc>
              <a:spcAft>
                <a:spcPts val="0"/>
              </a:spcAft>
              <a:tabLst>
                <a:tab pos="5850890" algn="l"/>
              </a:tabLst>
            </a:pPr>
            <a:r>
              <a:rPr lang="en-US" altLang="zh-CN" sz="2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sz="22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Now she can read Chinese words in Pinyin</a:t>
            </a:r>
            <a:endParaRPr lang="zh-CN" altLang="zh-CN" sz="2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lnSpc>
                <a:spcPct val="120000"/>
              </a:lnSpc>
              <a:spcAft>
                <a:spcPts val="0"/>
              </a:spcAft>
              <a:tabLst>
                <a:tab pos="5850890" algn="l"/>
              </a:tabLst>
            </a:pPr>
            <a:r>
              <a:rPr lang="en-US" altLang="zh-CN" sz="2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sz="22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So she started to teach people by live streaming</a:t>
            </a:r>
            <a:endPar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9" name="矩形 8"/>
          <p:cNvSpPr/>
          <p:nvPr/>
        </p:nvSpPr>
        <p:spPr bwMode="auto">
          <a:xfrm>
            <a:off x="351426" y="2407652"/>
            <a:ext cx="11545201" cy="2082771"/>
          </a:xfrm>
          <a:prstGeom prst="rect">
            <a:avLst/>
          </a:prstGeom>
          <a:noFill/>
          <a:ln w="19050" algn="ctr">
            <a:solidFill>
              <a:schemeClr val="tx1"/>
            </a:solidFill>
            <a:miter lim="800000"/>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spAutoFit/>
          </a:bodyPr>
          <a:lstStyle/>
          <a:p>
            <a:pPr algn="just">
              <a:lnSpc>
                <a:spcPct val="120000"/>
              </a:lnSpc>
              <a:spcAft>
                <a:spcPts val="0"/>
              </a:spcAft>
            </a:pPr>
            <a:endParaRPr lang="zh-CN" altLang="en-US" sz="2200" kern="100" dirty="0" smtClean="0">
              <a:solidFill>
                <a:srgbClr val="FF0000"/>
              </a:solidFill>
            </a:endParaRPr>
          </a:p>
        </p:txBody>
      </p:sp>
    </p:spTree>
    <p:extLst>
      <p:ext uri="{BB962C8B-B14F-4D97-AF65-F5344CB8AC3E}">
        <p14:creationId xmlns:p14="http://schemas.microsoft.com/office/powerpoint/2010/main" val="39529527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P spid="6" grpId="0"/>
      <p:bldP spid="7"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481111"/>
          </a:xfrm>
        </p:spPr>
        <p:txBody>
          <a:bodyPr/>
          <a:lstStyle/>
          <a:p>
            <a:pPr indent="914400" hangingPunct="0">
              <a:lnSpc>
                <a:spcPct val="130000"/>
              </a:lnSpc>
              <a:spcAft>
                <a:spcPts val="0"/>
              </a:spcAft>
              <a:tabLst>
                <a:tab pos="5850890" algn="l"/>
              </a:tabLst>
            </a:pP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Zhang Mei is one of the students</a:t>
            </a:r>
            <a:r>
              <a:rPr lang="en-US" altLang="zh-CN" sz="24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4   </a:t>
            </a:r>
            <a:r>
              <a:rPr lang="zh-CN"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She couldn’t find work to support</a:t>
            </a:r>
            <a:r>
              <a:rPr lang="zh-CN"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4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养育</a:t>
            </a:r>
            <a:r>
              <a:rPr lang="zh-CN"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her family</a:t>
            </a:r>
            <a:r>
              <a:rPr lang="en-US" altLang="zh-CN" sz="24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She also couldn’t help her children with the homework</a:t>
            </a:r>
            <a:r>
              <a:rPr lang="en-US" altLang="zh-CN" sz="24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After she watched Yang’s live streaming, she learned a lot</a:t>
            </a:r>
            <a:r>
              <a:rPr lang="en-US" altLang="zh-CN" sz="24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5  </a:t>
            </a:r>
            <a:r>
              <a:rPr lang="zh-CN"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She also found work</a:t>
            </a:r>
            <a:r>
              <a:rPr lang="en-US" altLang="zh-CN" sz="24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p>
        </p:txBody>
      </p:sp>
      <p:sp>
        <p:nvSpPr>
          <p:cNvPr id="3" name="矩形 2"/>
          <p:cNvSpPr/>
          <p:nvPr/>
        </p:nvSpPr>
        <p:spPr>
          <a:xfrm>
            <a:off x="6046167" y="736423"/>
            <a:ext cx="716863" cy="572464"/>
          </a:xfrm>
          <a:prstGeom prst="rect">
            <a:avLst/>
          </a:prstGeom>
        </p:spPr>
        <p:txBody>
          <a:bodyPr wrap="none">
            <a:spAutoFit/>
          </a:bodyPr>
          <a:lstStyle/>
          <a:p>
            <a:pPr>
              <a:lnSpc>
                <a:spcPct val="130000"/>
              </a:lnSpc>
            </a:pPr>
            <a:r>
              <a:rPr lang="en-US" altLang="zh-CN" sz="2400"/>
              <a:t>C</a:t>
            </a:r>
            <a:r>
              <a:rPr lang="zh-CN" altLang="zh-CN" sz="2400">
                <a:cs typeface="Times New Roman" panose="02020603050405020304" pitchFamily="18" charset="0"/>
              </a:rPr>
              <a:t>　</a:t>
            </a:r>
            <a:endParaRPr lang="zh-CN" altLang="en-US" sz="1800"/>
          </a:p>
        </p:txBody>
      </p:sp>
      <p:sp>
        <p:nvSpPr>
          <p:cNvPr id="4" name="矩形 3"/>
          <p:cNvSpPr/>
          <p:nvPr/>
        </p:nvSpPr>
        <p:spPr>
          <a:xfrm>
            <a:off x="5619583" y="1706298"/>
            <a:ext cx="407484" cy="572464"/>
          </a:xfrm>
          <a:prstGeom prst="rect">
            <a:avLst/>
          </a:prstGeom>
        </p:spPr>
        <p:txBody>
          <a:bodyPr wrap="none">
            <a:spAutoFit/>
          </a:bodyPr>
          <a:lstStyle/>
          <a:p>
            <a:pPr>
              <a:lnSpc>
                <a:spcPct val="130000"/>
              </a:lnSpc>
            </a:pPr>
            <a:r>
              <a:rPr lang="en-US" altLang="zh-CN" sz="2400"/>
              <a:t>D</a:t>
            </a:r>
            <a:endParaRPr lang="zh-CN" altLang="en-US" sz="1800"/>
          </a:p>
        </p:txBody>
      </p:sp>
      <p:sp>
        <p:nvSpPr>
          <p:cNvPr id="5" name="内容占位符 1"/>
          <p:cNvSpPr txBox="1">
            <a:spLocks/>
          </p:cNvSpPr>
          <p:nvPr/>
        </p:nvSpPr>
        <p:spPr bwMode="auto">
          <a:xfrm>
            <a:off x="360854" y="4631877"/>
            <a:ext cx="11485848" cy="10009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lnSpc>
                <a:spcPct val="130000"/>
              </a:lnSpc>
              <a:spcAft>
                <a:spcPts val="0"/>
              </a:spcAft>
            </a:pPr>
            <a:r>
              <a:rPr lang="en-US" altLang="zh-CN" sz="2400" smtClean="0">
                <a:solidFill>
                  <a:srgbClr val="00B0F0"/>
                </a:solidFill>
                <a:latin typeface="Times New Roman" panose="02020603050405020304" pitchFamily="18" charset="0"/>
                <a:ea typeface="宋体" panose="02010600030101010101" pitchFamily="2" charset="-122"/>
              </a:rPr>
              <a:t>4</a:t>
            </a:r>
            <a:r>
              <a:rPr lang="en-US" altLang="zh-CN" sz="2400" smtClean="0">
                <a:solidFill>
                  <a:srgbClr val="00B0F0"/>
                </a:solidFill>
                <a:latin typeface="宋体" panose="02010600030101010101" pitchFamily="2" charset="-122"/>
                <a:cs typeface="Times New Roman" panose="02020603050405020304" pitchFamily="18" charset="0"/>
              </a:rPr>
              <a:t>.</a:t>
            </a:r>
            <a:r>
              <a:rPr lang="en-US" altLang="zh-CN" sz="24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400"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24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4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根据后文</a:t>
            </a:r>
            <a:r>
              <a:rPr lang="en-US" altLang="zh-CN" sz="2400"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She couldn’t find work to support</a:t>
            </a:r>
            <a:r>
              <a:rPr lang="zh-CN" altLang="zh-CN" sz="24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400"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养育</a:t>
            </a:r>
            <a:r>
              <a:rPr lang="zh-CN" altLang="zh-CN" sz="24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4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her family.</a:t>
            </a:r>
            <a:r>
              <a:rPr lang="en-US" altLang="zh-CN" sz="2400"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4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可知，她生活得很难，</a:t>
            </a:r>
            <a:r>
              <a:rPr lang="en-US" altLang="zh-CN" sz="24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sz="24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项</a:t>
            </a:r>
            <a:r>
              <a:rPr lang="en-US" altLang="zh-CN" sz="2400"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4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她发现在大城市里很难生活得好</a:t>
            </a:r>
            <a:r>
              <a:rPr lang="en-US" altLang="zh-CN" sz="2400"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4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符合语境。故选</a:t>
            </a:r>
            <a:r>
              <a:rPr lang="en-US" altLang="zh-CN" sz="24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sz="24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6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6" name="内容占位符 1"/>
          <p:cNvSpPr txBox="1">
            <a:spLocks/>
          </p:cNvSpPr>
          <p:nvPr/>
        </p:nvSpPr>
        <p:spPr bwMode="auto">
          <a:xfrm>
            <a:off x="362847" y="5596372"/>
            <a:ext cx="11485848" cy="10009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lnSpc>
                <a:spcPct val="130000"/>
              </a:lnSpc>
              <a:spcAft>
                <a:spcPts val="0"/>
              </a:spcAft>
            </a:pPr>
            <a:r>
              <a:rPr lang="en-US" altLang="zh-CN" sz="2400" smtClean="0">
                <a:solidFill>
                  <a:srgbClr val="00B0F0"/>
                </a:solidFill>
                <a:latin typeface="Times New Roman" panose="02020603050405020304" pitchFamily="18" charset="0"/>
                <a:ea typeface="宋体" panose="02010600030101010101" pitchFamily="2" charset="-122"/>
              </a:rPr>
              <a:t>5</a:t>
            </a:r>
            <a:r>
              <a:rPr lang="en-US" altLang="zh-CN" sz="2400" smtClean="0">
                <a:solidFill>
                  <a:srgbClr val="00B0F0"/>
                </a:solidFill>
                <a:latin typeface="宋体" panose="02010600030101010101" pitchFamily="2" charset="-122"/>
                <a:cs typeface="Times New Roman" panose="02020603050405020304" pitchFamily="18" charset="0"/>
              </a:rPr>
              <a:t>.</a:t>
            </a:r>
            <a:r>
              <a:rPr lang="en-US" altLang="zh-CN" sz="24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400"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24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4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根据前文</a:t>
            </a:r>
            <a:r>
              <a:rPr lang="en-US" altLang="zh-CN" sz="2400"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After she watched Yang’s live streaming</a:t>
            </a:r>
            <a:r>
              <a:rPr lang="zh-CN" altLang="zh-CN" sz="24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4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she learned a lot.</a:t>
            </a:r>
            <a:r>
              <a:rPr lang="en-US" altLang="zh-CN" sz="2400"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4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可知，此处介绍学习成果，</a:t>
            </a:r>
            <a:r>
              <a:rPr lang="en-US" altLang="zh-CN" sz="24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sz="24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项</a:t>
            </a:r>
            <a:r>
              <a:rPr lang="en-US" altLang="zh-CN" sz="2400"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4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现在她能用拼音读汉字了</a:t>
            </a:r>
            <a:r>
              <a:rPr lang="en-US" altLang="zh-CN" sz="2400"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4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符合语境。故选</a:t>
            </a:r>
            <a:r>
              <a:rPr lang="en-US" altLang="zh-CN" sz="24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sz="24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6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7" name="内容占位符 1"/>
          <p:cNvSpPr txBox="1">
            <a:spLocks/>
          </p:cNvSpPr>
          <p:nvPr/>
        </p:nvSpPr>
        <p:spPr bwMode="auto">
          <a:xfrm>
            <a:off x="360854" y="2210883"/>
            <a:ext cx="11485848" cy="24929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lnSpc>
                <a:spcPct val="130000"/>
              </a:lnSpc>
              <a:spcAft>
                <a:spcPts val="0"/>
              </a:spcAft>
              <a:tabLst>
                <a:tab pos="5850890" algn="l"/>
              </a:tabLst>
            </a:pPr>
            <a:r>
              <a:rPr lang="en-US"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sz="24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In May, 2021</a:t>
            </a:r>
            <a:r>
              <a:rPr lang="zh-CN"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she gave free lessons to some kids</a:t>
            </a:r>
            <a:endParaRPr lang="zh-CN" altLang="zh-CN" sz="1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lnSpc>
                <a:spcPct val="130000"/>
              </a:lnSpc>
              <a:spcAft>
                <a:spcPts val="0"/>
              </a:spcAft>
              <a:tabLst>
                <a:tab pos="5850890" algn="l"/>
              </a:tabLst>
            </a:pPr>
            <a:r>
              <a:rPr lang="en-US"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sz="24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They were afraid to go to new places</a:t>
            </a:r>
            <a:endParaRPr lang="zh-CN" altLang="zh-CN" sz="1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lnSpc>
                <a:spcPct val="130000"/>
              </a:lnSpc>
              <a:spcAft>
                <a:spcPts val="0"/>
              </a:spcAft>
              <a:tabLst>
                <a:tab pos="5850890" algn="l"/>
              </a:tabLst>
            </a:pPr>
            <a:r>
              <a:rPr lang="en-US"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sz="24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She found it difficult to live well in a big city</a:t>
            </a:r>
            <a:endParaRPr lang="zh-CN" altLang="zh-CN" sz="1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lnSpc>
                <a:spcPct val="130000"/>
              </a:lnSpc>
              <a:spcAft>
                <a:spcPts val="0"/>
              </a:spcAft>
              <a:tabLst>
                <a:tab pos="5850890" algn="l"/>
              </a:tabLst>
            </a:pPr>
            <a:r>
              <a:rPr lang="en-US"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sz="24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Now she can read Chinese words in Pinyin</a:t>
            </a:r>
            <a:endParaRPr lang="zh-CN" altLang="zh-CN" sz="1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lnSpc>
                <a:spcPct val="130000"/>
              </a:lnSpc>
              <a:spcAft>
                <a:spcPts val="0"/>
              </a:spcAft>
              <a:tabLst>
                <a:tab pos="5850890" algn="l"/>
              </a:tabLst>
            </a:pPr>
            <a:r>
              <a:rPr lang="en-US"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sz="24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So she started to teach people by live streaming</a:t>
            </a:r>
            <a:endParaRPr lang="zh-CN" altLang="zh-CN" sz="10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8" name="矩形 7"/>
          <p:cNvSpPr/>
          <p:nvPr/>
        </p:nvSpPr>
        <p:spPr bwMode="auto">
          <a:xfrm>
            <a:off x="351426" y="2321207"/>
            <a:ext cx="11545201" cy="2338208"/>
          </a:xfrm>
          <a:prstGeom prst="rect">
            <a:avLst/>
          </a:prstGeom>
          <a:noFill/>
          <a:ln w="19050" algn="ctr">
            <a:solidFill>
              <a:schemeClr val="tx1"/>
            </a:solidFill>
            <a:miter lim="800000"/>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spAutoFit/>
          </a:bodyPr>
          <a:lstStyle/>
          <a:p>
            <a:pPr algn="just">
              <a:lnSpc>
                <a:spcPct val="130000"/>
              </a:lnSpc>
              <a:spcAft>
                <a:spcPts val="0"/>
              </a:spcAft>
            </a:pPr>
            <a:endParaRPr lang="zh-CN" altLang="en-US" sz="2800" kern="100" dirty="0" smtClean="0">
              <a:solidFill>
                <a:srgbClr val="FF0000"/>
              </a:solidFill>
            </a:endParaRPr>
          </a:p>
        </p:txBody>
      </p:sp>
    </p:spTree>
    <p:extLst>
      <p:ext uri="{BB962C8B-B14F-4D97-AF65-F5344CB8AC3E}">
        <p14:creationId xmlns:p14="http://schemas.microsoft.com/office/powerpoint/2010/main" val="5216212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480166"/>
          </a:xfrm>
        </p:spPr>
        <p:txBody>
          <a:bodyPr/>
          <a:lstStyle/>
          <a:p>
            <a:pPr indent="914400" hangingPunct="0">
              <a:spcAft>
                <a:spcPts val="0"/>
              </a:spcAft>
              <a:tabLst>
                <a:tab pos="585089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Yang has many students like Zhang Mei</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She tries to find ways to help students to learn and remember Pinyin better</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43349366"/>
      </p:ext>
    </p:extLst>
  </p:cSld>
  <p:clrMapOvr>
    <a:masterClrMapping/>
  </p:clrMapOvr>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chemeClr val="tx1"/>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784</TotalTime>
  <Words>498</Words>
  <Application>Microsoft Office PowerPoint</Application>
  <PresentationFormat>自定义</PresentationFormat>
  <Paragraphs>34</Paragraphs>
  <Slides>6</Slides>
  <Notes>0</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6</vt:i4>
      </vt:variant>
    </vt:vector>
  </HeadingPairs>
  <TitlesOfParts>
    <vt:vector size="14" baseType="lpstr">
      <vt:lpstr>楷体</vt:lpstr>
      <vt:lpstr>宋体</vt:lpstr>
      <vt:lpstr>Arial</vt:lpstr>
      <vt:lpstr>Calibri</vt:lpstr>
      <vt:lpstr>Times New Roman</vt:lpstr>
      <vt:lpstr>黑体</vt:lpstr>
      <vt:lpstr>微软雅黑</vt:lpstr>
      <vt:lpstr>1</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微软用户</cp:lastModifiedBy>
  <cp:revision>479</cp:revision>
  <dcterms:created xsi:type="dcterms:W3CDTF">2020-11-06T05:24:00Z</dcterms:created>
  <dcterms:modified xsi:type="dcterms:W3CDTF">2025-09-13T07:41:38Z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2052-11.1.0.9021</vt:lpwstr>
  </property>
</Properties>
</file>